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20"/>
  </p:notesMasterIdLst>
  <p:handoutMasterIdLst>
    <p:handoutMasterId r:id="rId21"/>
  </p:handoutMasterIdLst>
  <p:sldIdLst>
    <p:sldId id="256" r:id="rId5"/>
    <p:sldId id="318" r:id="rId6"/>
    <p:sldId id="330" r:id="rId7"/>
    <p:sldId id="337" r:id="rId8"/>
    <p:sldId id="315" r:id="rId9"/>
    <p:sldId id="338" r:id="rId10"/>
    <p:sldId id="336" r:id="rId11"/>
    <p:sldId id="329" r:id="rId12"/>
    <p:sldId id="339" r:id="rId13"/>
    <p:sldId id="323" r:id="rId14"/>
    <p:sldId id="340" r:id="rId15"/>
    <p:sldId id="333" r:id="rId16"/>
    <p:sldId id="325" r:id="rId17"/>
    <p:sldId id="327" r:id="rId18"/>
    <p:sldId id="335" r:id="rId19"/>
  </p:sldIdLst>
  <p:sldSz cx="9144000" cy="5143500" type="screen16x9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A24"/>
    <a:srgbClr val="E41B13"/>
    <a:srgbClr val="9D1F21"/>
    <a:srgbClr val="EE2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C4F42-77D7-A532-3564-561A6EB35856}" v="4" dt="2023-01-26T12:14:14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2"/>
        <p:guide pos="21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an Gallacher" userId="06c1a318-e64c-4dfa-9d84-51e761e12730" providerId="ADAL" clId="{2AC58A40-AE24-4893-A308-8B4E7004B0BB}"/>
    <pc:docChg chg="custSel modSld">
      <pc:chgData name="Euan Gallacher" userId="06c1a318-e64c-4dfa-9d84-51e761e12730" providerId="ADAL" clId="{2AC58A40-AE24-4893-A308-8B4E7004B0BB}" dt="2023-01-16T15:40:18.732" v="49" actId="20577"/>
      <pc:docMkLst>
        <pc:docMk/>
      </pc:docMkLst>
      <pc:sldChg chg="modSp mod">
        <pc:chgData name="Euan Gallacher" userId="06c1a318-e64c-4dfa-9d84-51e761e12730" providerId="ADAL" clId="{2AC58A40-AE24-4893-A308-8B4E7004B0BB}" dt="2023-01-16T15:40:18.732" v="49" actId="20577"/>
        <pc:sldMkLst>
          <pc:docMk/>
          <pc:sldMk cId="2019286013" sldId="338"/>
        </pc:sldMkLst>
        <pc:spChg chg="mod">
          <ac:chgData name="Euan Gallacher" userId="06c1a318-e64c-4dfa-9d84-51e761e12730" providerId="ADAL" clId="{2AC58A40-AE24-4893-A308-8B4E7004B0BB}" dt="2023-01-16T15:40:18.732" v="49" actId="20577"/>
          <ac:spMkLst>
            <pc:docMk/>
            <pc:sldMk cId="2019286013" sldId="338"/>
            <ac:spMk id="3" creationId="{E0AF85E7-6830-5273-B538-4A3DEDD64DE1}"/>
          </ac:spMkLst>
        </pc:spChg>
      </pc:sldChg>
    </pc:docChg>
  </pc:docChgLst>
  <pc:docChgLst>
    <pc:chgData name="Euan Gallacher" userId="S::euangallacher@redcross.org.uk::06c1a318-e64c-4dfa-9d84-51e761e12730" providerId="AD" clId="Web-{032C4F42-77D7-A532-3564-561A6EB35856}"/>
    <pc:docChg chg="sldOrd">
      <pc:chgData name="Euan Gallacher" userId="S::euangallacher@redcross.org.uk::06c1a318-e64c-4dfa-9d84-51e761e12730" providerId="AD" clId="Web-{032C4F42-77D7-A532-3564-561A6EB35856}" dt="2023-01-26T12:14:14.352" v="3"/>
      <pc:docMkLst>
        <pc:docMk/>
      </pc:docMkLst>
      <pc:sldChg chg="ord">
        <pc:chgData name="Euan Gallacher" userId="S::euangallacher@redcross.org.uk::06c1a318-e64c-4dfa-9d84-51e761e12730" providerId="AD" clId="Web-{032C4F42-77D7-A532-3564-561A6EB35856}" dt="2023-01-26T12:14:14.352" v="3"/>
        <pc:sldMkLst>
          <pc:docMk/>
          <pc:sldMk cId="2284774441" sldId="327"/>
        </pc:sldMkLst>
      </pc:sldChg>
      <pc:sldChg chg="ord">
        <pc:chgData name="Euan Gallacher" userId="S::euangallacher@redcross.org.uk::06c1a318-e64c-4dfa-9d84-51e761e12730" providerId="AD" clId="Web-{032C4F42-77D7-A532-3564-561A6EB35856}" dt="2023-01-26T10:52:15.158" v="2"/>
        <pc:sldMkLst>
          <pc:docMk/>
          <pc:sldMk cId="2839126481" sldId="3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2E3DA-5A0F-4F19-A3B8-D922933969F5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F4050-90E4-443E-B6FA-2DD9C0168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65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04D18-74B1-4B5E-B52C-19CCD19D4303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5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C794D-7DC7-4755-8744-0523C2363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0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Welcome to the Workshop on Quality Assessment (QA) Guidelines for NSL Operators</a:t>
            </a:r>
          </a:p>
          <a:p>
            <a:r>
              <a:rPr lang="en-GB"/>
              <a:t>The version we will explore today is 2.1</a:t>
            </a:r>
          </a:p>
          <a:p>
            <a:r>
              <a:rPr lang="en-GB"/>
              <a:t>These versions are likely to change as the Guidelines are periodically reviewed and updated. </a:t>
            </a:r>
          </a:p>
          <a:p>
            <a:r>
              <a:rPr lang="en-GB"/>
              <a:t>So always be sure you are always using the latest one</a:t>
            </a:r>
          </a:p>
          <a:p>
            <a:r>
              <a:rPr lang="en-GB"/>
              <a:t>These guidelines along with the QA form are in our Knowledge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86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find that OPERATORS are often their own best critic and will immediately home in on their own weaknesses or needs.</a:t>
            </a:r>
          </a:p>
          <a:p>
            <a:endParaRPr lang="en-GB"/>
          </a:p>
          <a:p>
            <a:r>
              <a:rPr lang="en-GB"/>
              <a:t>It will be a good opportunity to refresh training skills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70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40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89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E2A24"/>
              </a:buClr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1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EE2A24"/>
              </a:buClr>
            </a:pPr>
            <a:endParaRPr lang="en-GB" sz="1200">
              <a:solidFill>
                <a:srgbClr val="232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64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46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QA FORM</a:t>
            </a:r>
          </a:p>
          <a:p>
            <a:endParaRPr lang="en-GB"/>
          </a:p>
          <a:p>
            <a:r>
              <a:rPr lang="en-GB"/>
              <a:t>Basically to meet the standard</a:t>
            </a:r>
          </a:p>
          <a:p>
            <a:r>
              <a:rPr lang="en-GB"/>
              <a:t>YES on all Essential</a:t>
            </a:r>
          </a:p>
          <a:p>
            <a:r>
              <a:rPr lang="en-GB"/>
              <a:t>SCORE YES on at least 80% of the questions</a:t>
            </a:r>
          </a:p>
          <a:p>
            <a:endParaRPr lang="en-GB"/>
          </a:p>
          <a:p>
            <a:r>
              <a:rPr lang="en-GB"/>
              <a:t>An operator won’t meet the standard if they</a:t>
            </a:r>
          </a:p>
          <a:p>
            <a:r>
              <a:rPr lang="en-GB"/>
              <a:t>NO on any Essential</a:t>
            </a:r>
          </a:p>
          <a:p>
            <a:r>
              <a:rPr lang="en-GB"/>
              <a:t>Or Score below 80%</a:t>
            </a:r>
          </a:p>
          <a:p>
            <a:endParaRPr lang="en-GB"/>
          </a:p>
          <a:p>
            <a:r>
              <a:rPr lang="en-GB"/>
              <a:t>If an operator meets the standard they’ll receive a completed form</a:t>
            </a:r>
          </a:p>
          <a:p>
            <a:r>
              <a:rPr lang="en-GB"/>
              <a:t>If they don’t they’ll be invited into a Feedback session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13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Eg</a:t>
            </a:r>
            <a:r>
              <a:rPr lang="en-GB"/>
              <a:t> Case</a:t>
            </a:r>
          </a:p>
          <a:p>
            <a:r>
              <a:rPr lang="en-GB"/>
              <a:t>Involved Safeguarding (for young child)</a:t>
            </a:r>
          </a:p>
          <a:p>
            <a:r>
              <a:rPr lang="en-GB"/>
              <a:t>Involved Food referral</a:t>
            </a:r>
          </a:p>
          <a:p>
            <a:r>
              <a:rPr lang="en-GB"/>
              <a:t>The operator took consent and details </a:t>
            </a:r>
          </a:p>
          <a:p>
            <a:r>
              <a:rPr lang="en-GB"/>
              <a:t>Provided some signposting to Trussell Trust and Citizens Advice</a:t>
            </a:r>
          </a:p>
          <a:p>
            <a:r>
              <a:rPr lang="en-GB"/>
              <a:t>Did a good job of writing up summary notes</a:t>
            </a:r>
          </a:p>
          <a:p>
            <a:r>
              <a:rPr lang="en-GB"/>
              <a:t>The caller expressed gratitude and was thankful for the call</a:t>
            </a:r>
          </a:p>
          <a:p>
            <a:r>
              <a:rPr lang="en-GB"/>
              <a:t>The operator met all the criteria for Professional Boundaries</a:t>
            </a:r>
          </a:p>
          <a:p>
            <a:r>
              <a:rPr lang="en-GB"/>
              <a:t>BUT – </a:t>
            </a:r>
          </a:p>
          <a:p>
            <a:r>
              <a:rPr lang="en-GB"/>
              <a:t>4)The operator did not take down EDI information</a:t>
            </a:r>
          </a:p>
          <a:p>
            <a:r>
              <a:rPr lang="en-GB"/>
              <a:t>12) It also seems that at the beginning of the conversation, the operator was too quick to jump into a Food Referral without exploring around. </a:t>
            </a:r>
          </a:p>
          <a:p>
            <a:r>
              <a:rPr lang="en-GB"/>
              <a:t>In other words, they initially failed to listen to and establish the caller’s needs, part of these Criteria.</a:t>
            </a:r>
          </a:p>
          <a:p>
            <a:r>
              <a:rPr lang="en-GB"/>
              <a:t>And as it turned out, there was a young child involved and a safeguarding concern would eventually emerge about their welfare</a:t>
            </a:r>
          </a:p>
          <a:p>
            <a:endParaRPr lang="en-GB"/>
          </a:p>
          <a:p>
            <a:r>
              <a:rPr lang="en-GB"/>
              <a:t>So how did they score?</a:t>
            </a:r>
          </a:p>
          <a:p>
            <a:r>
              <a:rPr lang="en-GB"/>
              <a:t>They answered all Essential questions</a:t>
            </a:r>
          </a:p>
          <a:p>
            <a:r>
              <a:rPr lang="en-GB"/>
              <a:t>And they scored yes on at least 80% of the total questions they answered.</a:t>
            </a:r>
          </a:p>
          <a:p>
            <a:r>
              <a:rPr lang="en-GB"/>
              <a:t>So this operator won’t be called in for feedback, but will receive the form and feedback in an email instead</a:t>
            </a:r>
          </a:p>
          <a:p>
            <a:pPr algn="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67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EG. </a:t>
            </a:r>
          </a:p>
          <a:p>
            <a:r>
              <a:rPr lang="en-GB"/>
              <a:t>Case involving a referral and signposting  / Age Dispute</a:t>
            </a:r>
          </a:p>
          <a:p>
            <a:r>
              <a:rPr lang="en-GB"/>
              <a:t>As it turns out it is a referral made to one of our Refugee Service centres, so the operator correctly took consent and details</a:t>
            </a:r>
          </a:p>
          <a:p>
            <a:r>
              <a:rPr lang="en-GB"/>
              <a:t>They did everything else correctly in the case, but received a No in Safeguarding.</a:t>
            </a:r>
          </a:p>
          <a:p>
            <a:endParaRPr lang="en-GB"/>
          </a:p>
          <a:p>
            <a:r>
              <a:rPr lang="en-GB"/>
              <a:t>Why?  </a:t>
            </a:r>
          </a:p>
          <a:p>
            <a:r>
              <a:rPr lang="en-GB"/>
              <a:t>The operator did a great job on this call; however after hanging up the call, they made a direct referral to the local council Child Services for an Age Dispute case without first contacting SAT</a:t>
            </a:r>
          </a:p>
          <a:p>
            <a:endParaRPr lang="en-GB"/>
          </a:p>
          <a:p>
            <a:r>
              <a:rPr lang="en-GB"/>
              <a:t>While that effort is appreciated, it is ESSENTIAL that operators speak to Safeguarding before making those kinds of decisions. That’s clear in the training and on the Operator Manual</a:t>
            </a:r>
          </a:p>
          <a:p>
            <a:endParaRPr lang="en-GB"/>
          </a:p>
          <a:p>
            <a:r>
              <a:rPr lang="en-GB"/>
              <a:t>Result of this QA is the operator has not met the Required Standard.</a:t>
            </a:r>
          </a:p>
          <a:p>
            <a:r>
              <a:rPr lang="en-GB"/>
              <a:t>They WON’T receive a completed form</a:t>
            </a:r>
          </a:p>
          <a:p>
            <a:r>
              <a:rPr lang="en-GB"/>
              <a:t>Rather they will get a call inviting them to a Feedback session to review the call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00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There is no failing score. </a:t>
            </a:r>
          </a:p>
          <a:p>
            <a:r>
              <a:rPr lang="en-GB"/>
              <a:t>So try to put your mind at ease and open to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794D-7DC7-4755-8744-0523C236382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9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Communications\MCDB\Brand\Brand guidelines\Logos\Marque CMY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100"/>
            <a:ext cx="2430574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9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05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411510"/>
            <a:ext cx="1306488" cy="565175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275606"/>
            <a:ext cx="7571184" cy="331861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EE2A24"/>
              </a:buClr>
              <a:buFont typeface="Arial" panose="020B0604020202020204" pitchFamily="34" charset="0"/>
              <a:buChar char="­"/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lvl="0" indent="-28575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18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285750" lvl="0" indent="-28575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1800" b="0" cap="none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</a:p>
          <a:p>
            <a:pPr marL="285750" lvl="0" indent="-28575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18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pPr marL="285750" lvl="0" indent="-285750">
              <a:buClr>
                <a:srgbClr val="EE2A24"/>
              </a:buClr>
              <a:buFont typeface="Arial" panose="020B0604020202020204" pitchFamily="34" charset="0"/>
              <a:buChar char="­"/>
            </a:pPr>
            <a:r>
              <a:rPr lang="en-GB" sz="1800" b="0" cap="none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  <a:endParaRPr lang="en-US" sz="1800" b="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3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downloads\6033956_Power_of_Kindness_lock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61" y="4418774"/>
            <a:ext cx="1512168" cy="6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0528C3-AF6D-FD4E-91A7-76C85D51E76F}"/>
              </a:ext>
            </a:extLst>
          </p:cNvPr>
          <p:cNvSpPr txBox="1"/>
          <p:nvPr/>
        </p:nvSpPr>
        <p:spPr>
          <a:xfrm rot="10800000" flipV="1">
            <a:off x="287524" y="910630"/>
            <a:ext cx="856895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525" indent="-9525" algn="ctr">
              <a:tabLst>
                <a:tab pos="1420813" algn="l"/>
              </a:tabLs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Workshop - Introduction to </a:t>
            </a:r>
          </a:p>
          <a:p>
            <a:pPr marL="9525" indent="-9525" algn="ctr">
              <a:tabLst>
                <a:tab pos="1420813" algn="l"/>
              </a:tabLst>
            </a:pPr>
            <a:r>
              <a:rPr lang="en-US" sz="3600" b="1" dirty="0">
                <a:latin typeface="Arial"/>
                <a:cs typeface="Arial"/>
              </a:rPr>
              <a:t>QUALITY ASSESSMENT (QA) Guidelines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indent="-9525" algn="ctr">
              <a:tabLst>
                <a:tab pos="1420813" algn="l"/>
              </a:tabLs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For NSL Operators</a:t>
            </a:r>
          </a:p>
        </p:txBody>
      </p:sp>
    </p:spTree>
    <p:extLst>
      <p:ext uri="{BB962C8B-B14F-4D97-AF65-F5344CB8AC3E}">
        <p14:creationId xmlns:p14="http://schemas.microsoft.com/office/powerpoint/2010/main" val="4248948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26E4B3E9-E9FC-42D6-B0CE-C69C7F49E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6" y="378980"/>
            <a:ext cx="6441970" cy="43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7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5EC4A-3F1C-B0CF-EB06-B6AA7DC28DB5}"/>
              </a:ext>
            </a:extLst>
          </p:cNvPr>
          <p:cNvSpPr txBox="1"/>
          <p:nvPr/>
        </p:nvSpPr>
        <p:spPr>
          <a:xfrm>
            <a:off x="2520362" y="2248584"/>
            <a:ext cx="4925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Meeting required</a:t>
            </a:r>
          </a:p>
        </p:txBody>
      </p:sp>
    </p:spTree>
    <p:extLst>
      <p:ext uri="{BB962C8B-B14F-4D97-AF65-F5344CB8AC3E}">
        <p14:creationId xmlns:p14="http://schemas.microsoft.com/office/powerpoint/2010/main" val="3047413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5BE8B0-869B-4046-996D-0A87CD80A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29469"/>
            <a:ext cx="6696744" cy="44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95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BADB-8D0B-4888-B823-2C024F93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1510"/>
            <a:ext cx="7560840" cy="576064"/>
          </a:xfrm>
        </p:spPr>
        <p:txBody>
          <a:bodyPr/>
          <a:lstStyle/>
          <a:p>
            <a:r>
              <a:rPr lang="en-GB" sz="200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to expect if you are called in for a Feedback session:</a:t>
            </a:r>
            <a:br>
              <a:rPr lang="en-GB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5B866-DF83-4611-A135-699FEF822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0685" y="1205517"/>
            <a:ext cx="2304257" cy="48387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of all, relax!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 sz="1800">
              <a:solidFill>
                <a:srgbClr val="232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GB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69381-3FFD-494A-9DF4-E2E3DAE4E9FB}"/>
              </a:ext>
            </a:extLst>
          </p:cNvPr>
          <p:cNvSpPr txBox="1"/>
          <p:nvPr/>
        </p:nvSpPr>
        <p:spPr>
          <a:xfrm>
            <a:off x="3954734" y="3507854"/>
            <a:ext cx="3641602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session is meant to improve your skills as a call handler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constructive criticism as well as positive feedback</a:t>
            </a:r>
          </a:p>
        </p:txBody>
      </p:sp>
      <p:pic>
        <p:nvPicPr>
          <p:cNvPr id="14" name="Graphic 13" descr="Call center with solid fill">
            <a:extLst>
              <a:ext uri="{FF2B5EF4-FFF2-40B4-BE49-F238E27FC236}">
                <a16:creationId xmlns:a16="http://schemas.microsoft.com/office/drawing/2014/main" id="{B35E1F1D-5AD1-4F2B-A607-2B7D3D501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3363838"/>
            <a:ext cx="1025224" cy="1025224"/>
          </a:xfrm>
          <a:prstGeom prst="rect">
            <a:avLst/>
          </a:prstGeom>
        </p:spPr>
      </p:pic>
      <p:pic>
        <p:nvPicPr>
          <p:cNvPr id="5" name="Picture 4" descr="Person in resort">
            <a:extLst>
              <a:ext uri="{FF2B5EF4-FFF2-40B4-BE49-F238E27FC236}">
                <a16:creationId xmlns:a16="http://schemas.microsoft.com/office/drawing/2014/main" id="{1B449742-AFAC-4591-9D3F-8071D01D4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07" y="987574"/>
            <a:ext cx="2928306" cy="1952204"/>
          </a:xfrm>
          <a:prstGeom prst="rect">
            <a:avLst/>
          </a:prstGeom>
        </p:spPr>
      </p:pic>
      <p:pic>
        <p:nvPicPr>
          <p:cNvPr id="7" name="Picture 6" descr="Man wearing black t-shirt and headset sitting in front of orange and black keyboard in dimly lit room with blue walls">
            <a:extLst>
              <a:ext uri="{FF2B5EF4-FFF2-40B4-BE49-F238E27FC236}">
                <a16:creationId xmlns:a16="http://schemas.microsoft.com/office/drawing/2014/main" id="{879EDA4B-1C0E-4122-990C-04A26375D4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6" y="3149743"/>
            <a:ext cx="2525477" cy="1683651"/>
          </a:xfrm>
          <a:prstGeom prst="rect">
            <a:avLst/>
          </a:prstGeom>
        </p:spPr>
      </p:pic>
      <p:pic>
        <p:nvPicPr>
          <p:cNvPr id="10" name="Graphic 9" descr="Flip Flops with solid fill">
            <a:extLst>
              <a:ext uri="{FF2B5EF4-FFF2-40B4-BE49-F238E27FC236}">
                <a16:creationId xmlns:a16="http://schemas.microsoft.com/office/drawing/2014/main" id="{CEB95AF0-07D9-45A6-81FC-6E398A752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9742" y="17185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BADB-8D0B-4888-B823-2C024F93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1510"/>
            <a:ext cx="7560840" cy="576064"/>
          </a:xfrm>
        </p:spPr>
        <p:txBody>
          <a:bodyPr/>
          <a:lstStyle/>
          <a:p>
            <a:r>
              <a:rPr lang="en-GB" sz="200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to expect if you are called in for Feedback session:</a:t>
            </a:r>
            <a:br>
              <a:rPr lang="en-GB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5B866-DF83-4611-A135-699FEF822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2931791"/>
            <a:ext cx="6120680" cy="137640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 the guidelines and completed QA form</a:t>
            </a:r>
            <a:endParaRPr lang="en-GB" sz="1800">
              <a:solidFill>
                <a:srgbClr val="232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Offer additional feedback and discuss future training or coaching needs</a:t>
            </a:r>
            <a:endParaRPr lang="en-GB" sz="1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pic>
        <p:nvPicPr>
          <p:cNvPr id="6" name="Graphic 5" descr="Clipboard outline">
            <a:extLst>
              <a:ext uri="{FF2B5EF4-FFF2-40B4-BE49-F238E27FC236}">
                <a16:creationId xmlns:a16="http://schemas.microsoft.com/office/drawing/2014/main" id="{F95E0A43-F78A-4AFD-B15E-5D87808BC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8184" y="2707511"/>
            <a:ext cx="1600686" cy="16006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3D655F-DA41-456D-B0B3-EBC01D2FFA7C}"/>
              </a:ext>
            </a:extLst>
          </p:cNvPr>
          <p:cNvSpPr txBox="1">
            <a:spLocks/>
          </p:cNvSpPr>
          <p:nvPr/>
        </p:nvSpPr>
        <p:spPr>
          <a:xfrm>
            <a:off x="2935210" y="1419622"/>
            <a:ext cx="5688632" cy="1152128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ct val="20000"/>
              </a:spcBef>
              <a:buClr>
                <a:srgbClr val="EE2A24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back and listen to the recording together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operator will have the first opportunity to make comments on the call</a:t>
            </a:r>
            <a:endParaRPr lang="en-GB"/>
          </a:p>
        </p:txBody>
      </p:sp>
      <p:pic>
        <p:nvPicPr>
          <p:cNvPr id="7" name="Video 4" title="Colorful audio visualizer">
            <a:hlinkClick r:id="" action="ppaction://media"/>
            <a:extLst>
              <a:ext uri="{FF2B5EF4-FFF2-40B4-BE49-F238E27FC236}">
                <a16:creationId xmlns:a16="http://schemas.microsoft.com/office/drawing/2014/main" id="{AB6BA25F-9CD9-4360-A9E5-2922B2402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158" y="1347614"/>
            <a:ext cx="217624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A8BD04-2740-4350-9C92-3E26B1BE047D}"/>
              </a:ext>
            </a:extLst>
          </p:cNvPr>
          <p:cNvSpPr txBox="1"/>
          <p:nvPr/>
        </p:nvSpPr>
        <p:spPr>
          <a:xfrm>
            <a:off x="-150902" y="2571750"/>
            <a:ext cx="8964488" cy="1431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GB" sz="8000" b="1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Q&amp;A</a:t>
            </a:r>
            <a:endParaRPr lang="en-GB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80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8000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80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80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80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2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655995-4F7A-4E3B-8DEE-0D7A63BFFBBA}"/>
              </a:ext>
            </a:extLst>
          </p:cNvPr>
          <p:cNvSpPr txBox="1"/>
          <p:nvPr/>
        </p:nvSpPr>
        <p:spPr>
          <a:xfrm>
            <a:off x="612687" y="437990"/>
            <a:ext cx="7632848" cy="3330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Arial"/>
                <a:ea typeface="Calibri" panose="020F0502020204030204" pitchFamily="34" charset="0"/>
                <a:cs typeface="Arial"/>
              </a:rPr>
              <a:t>AGENDA</a:t>
            </a:r>
            <a:endParaRPr lang="en-GB" sz="2000" b="1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GB" sz="1600" dirty="0">
                <a:solidFill>
                  <a:srgbClr val="232333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Introduction to Quality Assessment: What is QA</a:t>
            </a:r>
            <a:endParaRPr lang="en-GB" sz="1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Arial"/>
                <a:ea typeface="Calibri" panose="020F0502020204030204" pitchFamily="34" charset="0"/>
                <a:cs typeface="Arial"/>
              </a:rPr>
              <a:t>2) What will we do?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What are NSL’s guidelines for QA? 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guideline document</a:t>
            </a: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Essential vs Non-Essential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232333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3) How will operators be scored</a:t>
            </a:r>
            <a:r>
              <a:rPr lang="en-GB" sz="1600" b="1" dirty="0">
                <a:solidFill>
                  <a:srgbClr val="FF000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16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QA form and how it works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What to expect if you are called in for Feedback session: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232333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5)</a:t>
            </a:r>
            <a:r>
              <a:rPr lang="en-GB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1600" dirty="0">
                <a:latin typeface="Arial"/>
                <a:ea typeface="Calibri" panose="020F0502020204030204" pitchFamily="34" charset="0"/>
                <a:cs typeface="Arial"/>
              </a:rPr>
              <a:t>Q&amp;A and RECAP</a:t>
            </a:r>
          </a:p>
        </p:txBody>
      </p:sp>
    </p:spTree>
    <p:extLst>
      <p:ext uri="{BB962C8B-B14F-4D97-AF65-F5344CB8AC3E}">
        <p14:creationId xmlns:p14="http://schemas.microsoft.com/office/powerpoint/2010/main" val="4144132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C8A45-4B9D-447B-8F6D-7AF9EDA2D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2" t="22100" r="26775" b="26618"/>
          <a:stretch/>
        </p:blipFill>
        <p:spPr>
          <a:xfrm>
            <a:off x="-9088" y="-26336"/>
            <a:ext cx="9144000" cy="5194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7FBAB-E815-4C53-B8B4-0726B6DD961B}"/>
              </a:ext>
            </a:extLst>
          </p:cNvPr>
          <p:cNvSpPr txBox="1"/>
          <p:nvPr/>
        </p:nvSpPr>
        <p:spPr>
          <a:xfrm>
            <a:off x="683568" y="483518"/>
            <a:ext cx="7992888" cy="212365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EE2A24"/>
              </a:buClr>
            </a:pPr>
            <a:r>
              <a:rPr lang="en-GB" b="1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QA</a:t>
            </a:r>
            <a:endParaRPr lang="en-GB" sz="1800" b="1" dirty="0">
              <a:solidFill>
                <a:srgbClr val="232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QA: Quality Assurance is how we assurance when callers ring into the National Support Line, they receive a </a:t>
            </a:r>
            <a:r>
              <a:rPr lang="en-GB" sz="1400" b="1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consistent service</a:t>
            </a: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listen to calls, </a:t>
            </a:r>
            <a:r>
              <a:rPr lang="en-GB" sz="1400" b="1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monitoring calls and provide feedback </a:t>
            </a: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operators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Quality assurance we will listen to calls and provide feedback to operators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8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5527-64ED-7279-D9A5-124584F2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3" y="411510"/>
            <a:ext cx="7961841" cy="565175"/>
          </a:xfrm>
        </p:spPr>
        <p:txBody>
          <a:bodyPr/>
          <a:lstStyle/>
          <a:p>
            <a:r>
              <a:rPr lang="en-GB" dirty="0"/>
              <a:t>What will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57C7B-EF74-B0B4-C510-6DDA7FFC61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We will listen to a call in the past week</a:t>
            </a:r>
          </a:p>
          <a:p>
            <a:r>
              <a:rPr lang="en-GB" dirty="0"/>
              <a:t>Mark the call using our QA guidelines </a:t>
            </a:r>
          </a:p>
          <a:p>
            <a:r>
              <a:rPr lang="en-GB" dirty="0"/>
              <a:t>Compete a QA form against the guidelines</a:t>
            </a:r>
          </a:p>
          <a:p>
            <a:r>
              <a:rPr lang="en-GB" dirty="0"/>
              <a:t>Score the form, with a score in two categories, needs a meeting or doesn’t need a meeting</a:t>
            </a:r>
          </a:p>
          <a:p>
            <a:r>
              <a:rPr lang="en-GB" dirty="0"/>
              <a:t>Depending on the outcome we will send feedback or arrange a face to face meeting</a:t>
            </a:r>
          </a:p>
        </p:txBody>
      </p:sp>
    </p:spTree>
    <p:extLst>
      <p:ext uri="{BB962C8B-B14F-4D97-AF65-F5344CB8AC3E}">
        <p14:creationId xmlns:p14="http://schemas.microsoft.com/office/powerpoint/2010/main" val="226246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C8A45-4B9D-447B-8F6D-7AF9EDA2D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2" t="22100" r="26775" b="26618"/>
          <a:stretch/>
        </p:blipFill>
        <p:spPr>
          <a:xfrm>
            <a:off x="-9088" y="-26336"/>
            <a:ext cx="9144000" cy="5194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7FBAB-E815-4C53-B8B4-0726B6DD961B}"/>
              </a:ext>
            </a:extLst>
          </p:cNvPr>
          <p:cNvSpPr txBox="1"/>
          <p:nvPr/>
        </p:nvSpPr>
        <p:spPr>
          <a:xfrm>
            <a:off x="640061" y="662112"/>
            <a:ext cx="784887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>
                <a:srgbClr val="EE2A24"/>
              </a:buClr>
            </a:pPr>
            <a:r>
              <a:rPr lang="en-GB" sz="1800" b="1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 Guidelines?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b="1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 Assessment Guidelines </a:t>
            </a: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 standardised procedures and criteria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Evaluate an operator’s performa</a:t>
            </a: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nce and ensure they adhere to standards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 all operators receive same treatment, no matter who is assessing them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</a:t>
            </a: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the </a:t>
            </a:r>
            <a:r>
              <a:rPr lang="en-GB" sz="1400" b="1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 training</a:t>
            </a: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an operator receives on the NSL learning pathway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Enable NSL to give direct feedback to operators</a:t>
            </a:r>
          </a:p>
          <a:p>
            <a:pPr>
              <a:buClr>
                <a:srgbClr val="EE2A24"/>
              </a:buClr>
            </a:pPr>
            <a:endParaRPr lang="en-GB" sz="1400" dirty="0">
              <a:solidFill>
                <a:srgbClr val="23233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r>
              <a:rPr lang="en-GB" sz="1400" dirty="0">
                <a:solidFill>
                  <a:srgbClr val="232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 identify any future training or coaching needs, either for the individual operator or the Line as a whole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EE2A24"/>
              </a:buClr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6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162F-9C52-8B6C-C91C-CC49906D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1510"/>
            <a:ext cx="7754372" cy="565175"/>
          </a:xfrm>
        </p:spPr>
        <p:txBody>
          <a:bodyPr/>
          <a:lstStyle/>
          <a:p>
            <a:r>
              <a:rPr lang="en-GB" dirty="0"/>
              <a:t>Essential vs Non-Essential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85E7-6830-5273-B538-4A3DEDD64D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Essential criteria requires to be met in order for a QA not to require a face to face feedback session</a:t>
            </a:r>
          </a:p>
          <a:p>
            <a:r>
              <a:rPr lang="en-GB" dirty="0"/>
              <a:t>If any essential criteria isn’t met we will ask the operator to have a </a:t>
            </a:r>
            <a:r>
              <a:rPr lang="en-GB"/>
              <a:t>feedback session </a:t>
            </a:r>
            <a:r>
              <a:rPr lang="en-GB" dirty="0"/>
              <a:t>with us</a:t>
            </a:r>
          </a:p>
          <a:p>
            <a:r>
              <a:rPr lang="en-GB" dirty="0"/>
              <a:t>Non-Essential is criteria where we can pass along feedback to facilitate improvement but it doesn’t need a meeting to discuss the issue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01928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A8BD04-2740-4350-9C92-3E26B1BE047D}"/>
              </a:ext>
            </a:extLst>
          </p:cNvPr>
          <p:cNvSpPr txBox="1"/>
          <p:nvPr/>
        </p:nvSpPr>
        <p:spPr>
          <a:xfrm>
            <a:off x="179512" y="1530528"/>
            <a:ext cx="8964488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en-GB" b="1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GB" b="1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Switch to guidelines</a:t>
            </a: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16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9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A8BD04-2740-4350-9C92-3E26B1BE047D}"/>
              </a:ext>
            </a:extLst>
          </p:cNvPr>
          <p:cNvSpPr txBox="1"/>
          <p:nvPr/>
        </p:nvSpPr>
        <p:spPr>
          <a:xfrm>
            <a:off x="0" y="1459390"/>
            <a:ext cx="89644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en-GB" b="1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GB" b="1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SHOW QA FORM</a:t>
            </a:r>
          </a:p>
          <a:p>
            <a:pPr algn="ctr">
              <a:lnSpc>
                <a:spcPts val="1500"/>
              </a:lnSpc>
            </a:pP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endParaRPr lang="en-GB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endParaRPr lang="en-GB" sz="16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8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EED2AF-1EFA-292C-DF7F-7D8DA2C53B2C}"/>
              </a:ext>
            </a:extLst>
          </p:cNvPr>
          <p:cNvSpPr txBox="1"/>
          <p:nvPr/>
        </p:nvSpPr>
        <p:spPr>
          <a:xfrm>
            <a:off x="2366682" y="1925419"/>
            <a:ext cx="441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No Meeting required</a:t>
            </a:r>
          </a:p>
        </p:txBody>
      </p:sp>
    </p:spTree>
    <p:extLst>
      <p:ext uri="{BB962C8B-B14F-4D97-AF65-F5344CB8AC3E}">
        <p14:creationId xmlns:p14="http://schemas.microsoft.com/office/powerpoint/2010/main" val="27409165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 16 to 9 ratio - most up to date">
  <a:themeElements>
    <a:clrScheme name="British Red Cross">
      <a:dk1>
        <a:srgbClr val="000000"/>
      </a:dk1>
      <a:lt1>
        <a:srgbClr val="FFFFFF"/>
      </a:lt1>
      <a:dk2>
        <a:srgbClr val="EE2A24"/>
      </a:dk2>
      <a:lt2>
        <a:srgbClr val="9D1F21"/>
      </a:lt2>
      <a:accent1>
        <a:srgbClr val="65181B"/>
      </a:accent1>
      <a:accent2>
        <a:srgbClr val="1D1B1D"/>
      </a:accent2>
      <a:accent3>
        <a:srgbClr val="627B80"/>
      </a:accent3>
      <a:accent4>
        <a:srgbClr val="1A3351"/>
      </a:accent4>
      <a:accent5>
        <a:srgbClr val="F1B13B"/>
      </a:accent5>
      <a:accent6>
        <a:srgbClr val="43A92C"/>
      </a:accent6>
      <a:hlink>
        <a:srgbClr val="EE2A24"/>
      </a:hlink>
      <a:folHlink>
        <a:srgbClr val="EE2A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99E8031B092B4A962B18881D1B66E8" ma:contentTypeVersion="8" ma:contentTypeDescription="Create a new document." ma:contentTypeScope="" ma:versionID="b0c695af9390257768aca7b82d56f5a7">
  <xsd:schema xmlns:xsd="http://www.w3.org/2001/XMLSchema" xmlns:xs="http://www.w3.org/2001/XMLSchema" xmlns:p="http://schemas.microsoft.com/office/2006/metadata/properties" xmlns:ns2="ac74324d-0556-4fca-aaa0-6741d2a6221b" xmlns:ns3="c4be98b9-fe46-41f8-8c1a-69d22f181135" targetNamespace="http://schemas.microsoft.com/office/2006/metadata/properties" ma:root="true" ma:fieldsID="5ba53df8f8d9cf65e88c414200ed3af6" ns2:_="" ns3:_="">
    <xsd:import namespace="ac74324d-0556-4fca-aaa0-6741d2a6221b"/>
    <xsd:import namespace="c4be98b9-fe46-41f8-8c1a-69d22f181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4324d-0556-4fca-aaa0-6741d2a622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e98b9-fe46-41f8-8c1a-69d22f181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3D554E-C1FC-4716-9A0F-216C58253BDC}">
  <ds:schemaRefs>
    <ds:schemaRef ds:uri="ac74324d-0556-4fca-aaa0-6741d2a6221b"/>
    <ds:schemaRef ds:uri="c4be98b9-fe46-41f8-8c1a-69d22f1811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650141-7930-459A-B42E-014896739BD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4FFF95B-4CD8-428E-A363-DFF6AED455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6372483_British Red Cross PowerPoint template ratio 16 to 9</Template>
  <TotalTime>460</TotalTime>
  <Words>961</Words>
  <Application>Microsoft Office PowerPoint</Application>
  <PresentationFormat>On-screen Show (16:9)</PresentationFormat>
  <Paragraphs>135</Paragraphs>
  <Slides>15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Powerpoint template 16 to 9 ratio - most up to date</vt:lpstr>
      <vt:lpstr>PowerPoint Presentation</vt:lpstr>
      <vt:lpstr>PowerPoint Presentation</vt:lpstr>
      <vt:lpstr>PowerPoint Presentation</vt:lpstr>
      <vt:lpstr>What will we do?</vt:lpstr>
      <vt:lpstr>PowerPoint Presentation</vt:lpstr>
      <vt:lpstr>Essential vs Non-Essential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expect if you are called in for a Feedback session: </vt:lpstr>
      <vt:lpstr>What to expect if you are called in for Feedback session: </vt:lpstr>
      <vt:lpstr>PowerPoint Presentation</vt:lpstr>
    </vt:vector>
  </TitlesOfParts>
  <Company>British Red Cross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Marzuola</dc:creator>
  <cp:lastModifiedBy>Euan Gallacher</cp:lastModifiedBy>
  <cp:revision>9</cp:revision>
  <cp:lastPrinted>2022-11-30T12:51:38Z</cp:lastPrinted>
  <dcterms:created xsi:type="dcterms:W3CDTF">2022-01-18T12:08:10Z</dcterms:created>
  <dcterms:modified xsi:type="dcterms:W3CDTF">2023-01-26T12:14:14Z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0x0101006E99E8031B092B4A962B18881D1B66E8</vt:lpwstr>
  </property>
</Properties>
</file>